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</p:sldMasterIdLst>
  <p:sldIdLst>
    <p:sldId id="360" r:id="rId8"/>
    <p:sldId id="355" r:id="rId9"/>
    <p:sldId id="361" r:id="rId10"/>
    <p:sldId id="35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62" r:id="rId37"/>
    <p:sldId id="363" r:id="rId38"/>
    <p:sldId id="364" r:id="rId39"/>
    <p:sldId id="344" r:id="rId40"/>
    <p:sldId id="345" r:id="rId41"/>
    <p:sldId id="346" r:id="rId42"/>
    <p:sldId id="347" r:id="rId43"/>
    <p:sldId id="348" r:id="rId44"/>
    <p:sldId id="349" r:id="rId45"/>
    <p:sldId id="365" r:id="rId46"/>
    <p:sldId id="366" r:id="rId47"/>
    <p:sldId id="367" r:id="rId48"/>
    <p:sldId id="368" r:id="rId49"/>
    <p:sldId id="369" r:id="rId50"/>
    <p:sldId id="350" r:id="rId51"/>
    <p:sldId id="351" r:id="rId52"/>
    <p:sldId id="352" r:id="rId53"/>
    <p:sldId id="353" r:id="rId54"/>
    <p:sldId id="354" r:id="rId55"/>
    <p:sldId id="274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275" r:id="rId66"/>
    <p:sldId id="276" r:id="rId67"/>
    <p:sldId id="277" r:id="rId68"/>
    <p:sldId id="278" r:id="rId69"/>
    <p:sldId id="279" r:id="rId70"/>
    <p:sldId id="280" r:id="rId71"/>
    <p:sldId id="281" r:id="rId72"/>
    <p:sldId id="282" r:id="rId73"/>
    <p:sldId id="283" r:id="rId74"/>
    <p:sldId id="284" r:id="rId75"/>
    <p:sldId id="285" r:id="rId76"/>
    <p:sldId id="286" r:id="rId77"/>
    <p:sldId id="287" r:id="rId78"/>
    <p:sldId id="288" r:id="rId79"/>
    <p:sldId id="289" r:id="rId80"/>
    <p:sldId id="290" r:id="rId81"/>
    <p:sldId id="291" r:id="rId82"/>
    <p:sldId id="292" r:id="rId83"/>
    <p:sldId id="293" r:id="rId84"/>
    <p:sldId id="294" r:id="rId85"/>
    <p:sldId id="295" r:id="rId86"/>
    <p:sldId id="296" r:id="rId87"/>
    <p:sldId id="297" r:id="rId88"/>
    <p:sldId id="298" r:id="rId89"/>
    <p:sldId id="299" r:id="rId90"/>
    <p:sldId id="300" r:id="rId91"/>
    <p:sldId id="301" r:id="rId92"/>
    <p:sldId id="302" r:id="rId93"/>
    <p:sldId id="303" r:id="rId94"/>
    <p:sldId id="304" r:id="rId95"/>
    <p:sldId id="305" r:id="rId96"/>
    <p:sldId id="306" r:id="rId97"/>
    <p:sldId id="307" r:id="rId98"/>
    <p:sldId id="308" r:id="rId99"/>
    <p:sldId id="309" r:id="rId100"/>
    <p:sldId id="310" r:id="rId101"/>
    <p:sldId id="311" r:id="rId102"/>
    <p:sldId id="312" r:id="rId103"/>
    <p:sldId id="313" r:id="rId104"/>
    <p:sldId id="314" r:id="rId105"/>
    <p:sldId id="315" r:id="rId106"/>
    <p:sldId id="316" r:id="rId107"/>
    <p:sldId id="317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256" r:id="rId121"/>
    <p:sldId id="391" r:id="rId122"/>
    <p:sldId id="258" r:id="rId123"/>
    <p:sldId id="259" r:id="rId124"/>
    <p:sldId id="260" r:id="rId125"/>
    <p:sldId id="261" r:id="rId126"/>
    <p:sldId id="257" r:id="rId127"/>
    <p:sldId id="392" r:id="rId128"/>
    <p:sldId id="262" r:id="rId129"/>
    <p:sldId id="263" r:id="rId130"/>
    <p:sldId id="264" r:id="rId131"/>
    <p:sldId id="265" r:id="rId132"/>
    <p:sldId id="267" r:id="rId133"/>
    <p:sldId id="393" r:id="rId134"/>
    <p:sldId id="266" r:id="rId135"/>
    <p:sldId id="273" r:id="rId136"/>
    <p:sldId id="268" r:id="rId137"/>
    <p:sldId id="270" r:id="rId138"/>
    <p:sldId id="269" r:id="rId139"/>
    <p:sldId id="271" r:id="rId1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8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14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slide" Target="slides/slide13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6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71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25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966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84890-85D2-4D7B-8EF5-15A9C1DB8F4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656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5661D-6934-4B32-B92C-470368BF1EC6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930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F822A4-8DA6-4447-9B1F-C5DB58435268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41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48D31E-DCDA-41A7-9C67-C4B11B94D21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926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3762C0-B258-48F1-ADE6-176B4174CCD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900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919A6-33EB-49BD-A62F-1FA56B9F971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788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4E7D1B-D673-4CF6-8672-009D42ABD2A0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757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16AA21-1863-4931-97CB-99D0A168701B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1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39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2C379-9A7C-4C87-A116-CBE9F58B04C5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691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57CC2-0FC8-4686-B024-99790E0F516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201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64DA5-CD3D-4590-A511-FCD3BC7A793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2695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84890-85D2-4D7B-8EF5-15A9C1DB8F4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3452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5661D-6934-4B32-B92C-470368BF1EC6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026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F822A4-8DA6-4447-9B1F-C5DB58435268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6787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48D31E-DCDA-41A7-9C67-C4B11B94D21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8206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3762C0-B258-48F1-ADE6-176B4174CCD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1609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919A6-33EB-49BD-A62F-1FA56B9F971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052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4E7D1B-D673-4CF6-8672-009D42ABD2A0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674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2257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16AA21-1863-4931-97CB-99D0A168701B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7060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2C379-9A7C-4C87-A116-CBE9F58B04C5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200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57CC2-0FC8-4686-B024-99790E0F516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2096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64DA5-CD3D-4590-A511-FCD3BC7A793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1401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84890-85D2-4D7B-8EF5-15A9C1DB8F4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324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5661D-6934-4B32-B92C-470368BF1EC6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9729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F822A4-8DA6-4447-9B1F-C5DB58435268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3618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48D31E-DCDA-41A7-9C67-C4B11B94D21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5930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3762C0-B258-48F1-ADE6-176B4174CCD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967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919A6-33EB-49BD-A62F-1FA56B9F971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30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2802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4E7D1B-D673-4CF6-8672-009D42ABD2A0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142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16AA21-1863-4931-97CB-99D0A168701B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012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2C379-9A7C-4C87-A116-CBE9F58B04C5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4714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57CC2-0FC8-4686-B024-99790E0F516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3495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64DA5-CD3D-4590-A511-FCD3BC7A793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381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84890-85D2-4D7B-8EF5-15A9C1DB8F4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8761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5661D-6934-4B32-B92C-470368BF1EC6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7191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F822A4-8DA6-4447-9B1F-C5DB58435268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2021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48D31E-DCDA-41A7-9C67-C4B11B94D21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3565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3762C0-B258-48F1-ADE6-176B4174CCD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563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184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919A6-33EB-49BD-A62F-1FA56B9F971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662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4E7D1B-D673-4CF6-8672-009D42ABD2A0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102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16AA21-1863-4931-97CB-99D0A168701B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1071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2C379-9A7C-4C87-A116-CBE9F58B04C5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125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57CC2-0FC8-4686-B024-99790E0F516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7976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64DA5-CD3D-4590-A511-FCD3BC7A793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7382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84890-85D2-4D7B-8EF5-15A9C1DB8F4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9996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5661D-6934-4B32-B92C-470368BF1EC6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3524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F822A4-8DA6-4447-9B1F-C5DB58435268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2523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48D31E-DCDA-41A7-9C67-C4B11B94D21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99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9339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3762C0-B258-48F1-ADE6-176B4174CCD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251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919A6-33EB-49BD-A62F-1FA56B9F971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7436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4E7D1B-D673-4CF6-8672-009D42ABD2A0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7398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16AA21-1863-4931-97CB-99D0A168701B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522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2C379-9A7C-4C87-A116-CBE9F58B04C5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9648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57CC2-0FC8-4686-B024-99790E0F516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6194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64DA5-CD3D-4590-A511-FCD3BC7A793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064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84890-85D2-4D7B-8EF5-15A9C1DB8F4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692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5661D-6934-4B32-B92C-470368BF1EC6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1556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F822A4-8DA6-4447-9B1F-C5DB58435268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42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3819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48D31E-DCDA-41A7-9C67-C4B11B94D21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5861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3762C0-B258-48F1-ADE6-176B4174CCDD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8751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919A6-33EB-49BD-A62F-1FA56B9F971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6194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4E7D1B-D673-4CF6-8672-009D42ABD2A0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282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16AA21-1863-4931-97CB-99D0A168701B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3610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2C379-9A7C-4C87-A116-CBE9F58B04C5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6786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57CC2-0FC8-4686-B024-99790E0F5162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2159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64DA5-CD3D-4590-A511-FCD3BC7A793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86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400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82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microsoft.com/office/2007/relationships/hdphoto" Target="../media/hdphoto1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7898-C06A-47A9-BE94-381B4DEC1D1C}" type="datetimeFigureOut">
              <a:rPr lang="zh-TW" altLang="en-US" smtClean="0"/>
              <a:t>2023/4/18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06A00-9296-4F3C-9863-723B62CD1D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74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4C608-40B1-4030-A28D-5B74BC98ADC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79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4C608-40B1-4030-A28D-5B74BC98ADC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63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4C608-40B1-4030-A28D-5B74BC98ADC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98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4C608-40B1-4030-A28D-5B74BC98ADC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10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4C608-40B1-4030-A28D-5B74BC98ADC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42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4C608-40B1-4030-A28D-5B74BC98ADCE}" type="datetimeFigureOut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96464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33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 smtClean="0"/>
              <a:t>作業系統期中考報告</a:t>
            </a:r>
            <a:r>
              <a:rPr lang="en-US" altLang="zh-TW" sz="3600" dirty="0" smtClean="0"/>
              <a:t>Windows</a:t>
            </a:r>
            <a:r>
              <a:rPr lang="zh-TW" altLang="en-US" sz="3600" dirty="0" smtClean="0"/>
              <a:t>作業系統測試報告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10670" y="4838008"/>
            <a:ext cx="7891272" cy="1069848"/>
          </a:xfrm>
        </p:spPr>
        <p:txBody>
          <a:bodyPr/>
          <a:lstStyle/>
          <a:p>
            <a:r>
              <a:rPr lang="en-US" altLang="zh-TW" dirty="0" smtClean="0"/>
              <a:t>NAME</a:t>
            </a:r>
            <a:r>
              <a:rPr lang="en-US" altLang="zh-TW" dirty="0" smtClean="0"/>
              <a:t>:</a:t>
            </a:r>
            <a:r>
              <a:rPr lang="zh-TW" altLang="en-US" dirty="0"/>
              <a:t>董宸維</a:t>
            </a:r>
            <a:r>
              <a:rPr lang="en-US" altLang="zh-TW" dirty="0"/>
              <a:t>A100E111</a:t>
            </a:r>
            <a:endParaRPr lang="en-US" altLang="zh-TW" dirty="0" smtClean="0"/>
          </a:p>
          <a:p>
            <a:r>
              <a:rPr lang="en-US" altLang="zh-TW" dirty="0" smtClean="0"/>
              <a:t>TEACHER:</a:t>
            </a:r>
            <a:r>
              <a:rPr lang="zh-TW" altLang="en-US" dirty="0" smtClean="0"/>
              <a:t>偉大的恩師龍大大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21114" y="285003"/>
            <a:ext cx="22365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作業系統</a:t>
            </a: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期中考報告</a:t>
            </a:r>
          </a:p>
        </p:txBody>
      </p:sp>
    </p:spTree>
    <p:extLst>
      <p:ext uri="{BB962C8B-B14F-4D97-AF65-F5344CB8AC3E}">
        <p14:creationId xmlns:p14="http://schemas.microsoft.com/office/powerpoint/2010/main" val="1091220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67" y="1842250"/>
            <a:ext cx="4755142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347" y="1986107"/>
            <a:ext cx="6062705" cy="40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153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06" y="1476490"/>
            <a:ext cx="5677601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28" y="1588771"/>
            <a:ext cx="5157671" cy="413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610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240" y="2186246"/>
            <a:ext cx="4850372" cy="3550141"/>
          </a:xfrm>
          <a:prstGeom prst="rect">
            <a:avLst/>
          </a:prstGeom>
        </p:spPr>
      </p:pic>
      <p:pic>
        <p:nvPicPr>
          <p:cNvPr id="4" name="內容版面配置區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56" y="1542993"/>
            <a:ext cx="40260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86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000" y="3332286"/>
            <a:ext cx="9144000" cy="198706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Windows Security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3430811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166" y="110150"/>
            <a:ext cx="7886700" cy="944928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https://www.pcmag.com/news/microsoft-seriously-beefs-up-security-in-windows-server-2019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050" y="910359"/>
            <a:ext cx="7886700" cy="32804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43297" y="4457673"/>
            <a:ext cx="446635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Real-Time Protections   =&gt;</a:t>
            </a:r>
          </a:p>
          <a:p>
            <a:r>
              <a:rPr lang="en-US" altLang="zh-TW" dirty="0"/>
              <a:t> Kernel Control Flow Guard</a:t>
            </a:r>
          </a:p>
          <a:p>
            <a:r>
              <a:rPr lang="en-US" altLang="zh-TW" dirty="0"/>
              <a:t>System Guard Runtime Monitor </a:t>
            </a:r>
          </a:p>
          <a:p>
            <a:r>
              <a:rPr lang="en-US" altLang="zh-TW" dirty="0"/>
              <a:t> improved Device Guard policy updates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86120" y="4457673"/>
            <a:ext cx="4787401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Using a Multi-Layered Security Approach</a:t>
            </a:r>
          </a:p>
          <a:p>
            <a:endParaRPr lang="en-US" altLang="zh-TW" dirty="0"/>
          </a:p>
          <a:p>
            <a:r>
              <a:rPr lang="en-US" altLang="zh-TW" dirty="0"/>
              <a:t>Windows Defender </a:t>
            </a:r>
          </a:p>
          <a:p>
            <a:r>
              <a:rPr lang="en-US" altLang="zh-TW" dirty="0"/>
              <a:t>Advanced Threat Protection (ATP)</a:t>
            </a:r>
          </a:p>
          <a:p>
            <a:endParaRPr lang="en-US" altLang="zh-TW" dirty="0"/>
          </a:p>
          <a:p>
            <a:r>
              <a:rPr lang="en-US" altLang="zh-TW" dirty="0"/>
              <a:t>Software-defined networking (SDN) firewall</a:t>
            </a:r>
          </a:p>
          <a:p>
            <a:r>
              <a:rPr lang="en-US" altLang="zh-TW" dirty="0"/>
              <a:t> in Windows Server 2019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23439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83382"/>
          </a:xfrm>
        </p:spPr>
        <p:txBody>
          <a:bodyPr/>
          <a:lstStyle/>
          <a:p>
            <a:r>
              <a:rPr lang="en-US" altLang="zh-TW" dirty="0" smtClean="0"/>
              <a:t>Windows Security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819053"/>
            <a:ext cx="7886700" cy="434689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394438" y="4976447"/>
            <a:ext cx="1468316" cy="2461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19609334">
            <a:off x="3951699" y="4330430"/>
            <a:ext cx="2156352" cy="368601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2707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37240" y="708027"/>
            <a:ext cx="6981092" cy="619612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https://community.windows.com/en-us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19" y="2177154"/>
            <a:ext cx="7886700" cy="30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778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078" y="1825625"/>
            <a:ext cx="7857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157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0427" y="338750"/>
            <a:ext cx="6299688" cy="81304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Virus &amp; threat protection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5" b="25221"/>
          <a:stretch/>
        </p:blipFill>
        <p:spPr>
          <a:xfrm>
            <a:off x="2095500" y="1151793"/>
            <a:ext cx="3226777" cy="34202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833" r="6949"/>
          <a:stretch/>
        </p:blipFill>
        <p:spPr>
          <a:xfrm>
            <a:off x="5181600" y="1573821"/>
            <a:ext cx="3534508" cy="49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73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1" y="365127"/>
            <a:ext cx="4040065" cy="96251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Device security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720" y="1825625"/>
            <a:ext cx="55065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356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32843" y="417881"/>
            <a:ext cx="5974373" cy="103285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App &amp; browser control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441" y="1450732"/>
            <a:ext cx="5751744" cy="46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009" y="1825625"/>
            <a:ext cx="6031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05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840435"/>
            <a:ext cx="7886700" cy="43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117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98786" y="365127"/>
            <a:ext cx="8502161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Device protection in Windows Security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98786" y="6396336"/>
            <a:ext cx="7939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https://support.microsoft.com/en-us/windows/device-protection-in-windows-security-afa11526-de57-b1c5-599f-3a4c6a61c5e2#memoryintegrity</a:t>
            </a:r>
            <a:endParaRPr lang="zh-TW" altLang="en-US" sz="1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90" y="1846209"/>
            <a:ext cx="5320810" cy="437297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6116" y="2321169"/>
            <a:ext cx="5208285" cy="37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390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Turn Microsoft Defender Firewall on or off.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0181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83373" y="211662"/>
            <a:ext cx="7886700" cy="862620"/>
          </a:xfrm>
        </p:spPr>
        <p:txBody>
          <a:bodyPr/>
          <a:lstStyle/>
          <a:p>
            <a:r>
              <a:rPr lang="en-US" altLang="zh-TW" dirty="0"/>
              <a:t>Microsoft </a:t>
            </a:r>
            <a:r>
              <a:rPr lang="zh-TW" altLang="en-US" dirty="0"/>
              <a:t>安全掃描工具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727" y="884847"/>
            <a:ext cx="6316078" cy="5111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52650" y="6180338"/>
            <a:ext cx="8185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https://docs.microsoft.com/zh-tw/windows/security/threat-protection/intelligence/safety-scanner-download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60272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IIS</a:t>
            </a:r>
            <a:r>
              <a:rPr lang="zh-TW" altLang="en-US" dirty="0" smtClean="0"/>
              <a:t>架設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導師</a:t>
            </a:r>
            <a:r>
              <a:rPr lang="en-US" altLang="zh-TW" dirty="0" smtClean="0"/>
              <a:t>:</a:t>
            </a:r>
            <a:r>
              <a:rPr lang="zh-TW" altLang="en-US" dirty="0" smtClean="0"/>
              <a:t>龍大大</a:t>
            </a:r>
            <a:endParaRPr lang="en-US" altLang="zh-TW" dirty="0" smtClean="0"/>
          </a:p>
          <a:p>
            <a:r>
              <a:rPr lang="zh-TW" altLang="en-US" dirty="0" smtClean="0"/>
              <a:t>姓名</a:t>
            </a:r>
            <a:r>
              <a:rPr lang="en-US" altLang="zh-TW" dirty="0" smtClean="0"/>
              <a:t>:</a:t>
            </a:r>
            <a:r>
              <a:rPr lang="zh-TW" altLang="en-US" dirty="0" smtClean="0"/>
              <a:t>董宸維</a:t>
            </a:r>
            <a:endParaRPr lang="en-US" altLang="zh-TW" dirty="0" smtClean="0"/>
          </a:p>
          <a:p>
            <a:r>
              <a:rPr lang="zh-TW" altLang="en-US" dirty="0" smtClean="0"/>
              <a:t>學號</a:t>
            </a:r>
            <a:r>
              <a:rPr lang="en-US" altLang="zh-TW" dirty="0" smtClean="0"/>
              <a:t>:A100E111</a:t>
            </a:r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88440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IIS</a:t>
            </a: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伺服器</a:t>
            </a:r>
            <a:r>
              <a:rPr kumimoji="0" lang="zh-TW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建置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4272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791" y="1825625"/>
            <a:ext cx="5884418" cy="4351338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38200" y="28257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使用</a:t>
            </a:r>
            <a:r>
              <a:rPr lang="en-US" altLang="zh-TW" sz="3200" dirty="0"/>
              <a:t>server manager</a:t>
            </a:r>
            <a:r>
              <a:rPr lang="zh-TW" altLang="en-US" sz="3200" dirty="0"/>
              <a:t>安裝</a:t>
            </a:r>
            <a:r>
              <a:rPr lang="en-US" altLang="zh-TW" sz="3200" dirty="0"/>
              <a:t>IIS</a:t>
            </a:r>
            <a:r>
              <a:rPr lang="zh-TW" altLang="en-US" sz="3200" dirty="0"/>
              <a:t>伺服器</a:t>
            </a:r>
          </a:p>
        </p:txBody>
      </p:sp>
    </p:spTree>
    <p:extLst>
      <p:ext uri="{BB962C8B-B14F-4D97-AF65-F5344CB8AC3E}">
        <p14:creationId xmlns:p14="http://schemas.microsoft.com/office/powerpoint/2010/main" val="11003202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604" y="1825625"/>
            <a:ext cx="60607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019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005" y="1825625"/>
            <a:ext cx="60719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562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812" y="1825625"/>
            <a:ext cx="60543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6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970" y="1825625"/>
            <a:ext cx="60660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427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858" y="1825625"/>
            <a:ext cx="61042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380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</a:t>
            </a:r>
            <a:r>
              <a:rPr lang="zh-TW" altLang="en-US" dirty="0" smtClean="0"/>
              <a:t>標準認證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Basic vs Digest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566" y="1825625"/>
            <a:ext cx="60748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40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430" y="1825625"/>
            <a:ext cx="6067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515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看好就安裝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565" y="1825625"/>
            <a:ext cx="60748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284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安裝完成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663" y="1825625"/>
            <a:ext cx="61026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189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 smtClean="0"/>
              <a:t>伺服器建好會有</a:t>
            </a:r>
            <a:r>
              <a:rPr lang="en-US" altLang="zh-TW" dirty="0" smtClean="0"/>
              <a:t>IIS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721" y="994652"/>
            <a:ext cx="6945347" cy="5683764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2347415" y="1692322"/>
            <a:ext cx="627797" cy="42308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8126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伺服器網址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580"/>
            <a:ext cx="10515600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079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400" dirty="0"/>
              <a:t>IIS server</a:t>
            </a:r>
            <a:r>
              <a:rPr lang="zh-TW" altLang="en-US" sz="4400" dirty="0"/>
              <a:t>目錄架構</a:t>
            </a:r>
          </a:p>
        </p:txBody>
      </p:sp>
    </p:spTree>
    <p:extLst>
      <p:ext uri="{BB962C8B-B14F-4D97-AF65-F5344CB8AC3E}">
        <p14:creationId xmlns:p14="http://schemas.microsoft.com/office/powerpoint/2010/main" val="17998210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所興建的東西在</a:t>
            </a:r>
            <a:r>
              <a:rPr lang="en-US" altLang="zh-TW" dirty="0" smtClean="0"/>
              <a:t>C:\inetpub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574" y="1825625"/>
            <a:ext cx="59248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96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很重要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62" y="2534444"/>
            <a:ext cx="66960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70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系</a:t>
            </a:r>
            <a:r>
              <a:rPr lang="zh-TW" altLang="en-US" dirty="0"/>
              <a:t>統</a:t>
            </a:r>
            <a:r>
              <a:rPr lang="zh-TW" altLang="en-US" dirty="0" smtClean="0"/>
              <a:t>最佳化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921" y="1825625"/>
            <a:ext cx="60521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3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C:\inetpub\logs\LogFiles\W3SVC1</a:t>
            </a:r>
            <a:br>
              <a:rPr lang="en-US" altLang="zh-TW" dirty="0" smtClean="0"/>
            </a:br>
            <a:r>
              <a:rPr lang="zh-TW" altLang="en-US" dirty="0" smtClean="0"/>
              <a:t>看有誰登</a:t>
            </a:r>
            <a:r>
              <a:rPr lang="zh-TW" altLang="en-US" dirty="0"/>
              <a:t>入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3405"/>
            <a:ext cx="10515600" cy="31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687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要使用</a:t>
            </a:r>
            <a:r>
              <a:rPr lang="en-US" altLang="zh-TW" dirty="0" smtClean="0"/>
              <a:t>Hyper</a:t>
            </a:r>
            <a:r>
              <a:rPr lang="zh-TW" altLang="en-US" dirty="0" smtClean="0"/>
              <a:t> </a:t>
            </a:r>
            <a:r>
              <a:rPr lang="en-US" altLang="zh-TW" dirty="0" smtClean="0"/>
              <a:t>Text</a:t>
            </a:r>
            <a:r>
              <a:rPr lang="zh-TW" altLang="en-US" dirty="0" smtClean="0"/>
              <a:t> </a:t>
            </a:r>
            <a:r>
              <a:rPr lang="en-US" altLang="zh-TW" dirty="0" smtClean="0"/>
              <a:t>Markup</a:t>
            </a:r>
            <a:r>
              <a:rPr lang="zh-TW" altLang="en-US" dirty="0" smtClean="0"/>
              <a:t> </a:t>
            </a:r>
            <a:r>
              <a:rPr lang="en-US" altLang="zh-TW" dirty="0" smtClean="0"/>
              <a:t>Language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2410619"/>
            <a:ext cx="5524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533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興建程式區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943" y="1825625"/>
            <a:ext cx="96281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620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錯誤訊息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693" y="1825625"/>
            <a:ext cx="52446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4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清垃圾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400" y="1848644"/>
            <a:ext cx="3505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Local Security Policy</a:t>
            </a:r>
            <a:r>
              <a:rPr lang="zh-TW" altLang="en-US" dirty="0" smtClean="0"/>
              <a:t>設定安全性原則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482" y="1825625"/>
            <a:ext cx="6055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4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836" y="1825625"/>
            <a:ext cx="60903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效能監視器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08" y="1825625"/>
            <a:ext cx="6000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04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services</a:t>
            </a:r>
            <a:r>
              <a:rPr lang="zh-TW" altLang="en-US" dirty="0" smtClean="0"/>
              <a:t>服務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892" y="1825625"/>
            <a:ext cx="90402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073" y="344026"/>
            <a:ext cx="7124700" cy="2305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33" y="3288808"/>
            <a:ext cx="7000875" cy="31146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78935" y="6403483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Print Spooler -</a:t>
            </a:r>
            <a:r>
              <a:rPr lang="zh-TW" altLang="en-US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印表機用的。 </a:t>
            </a:r>
            <a:r>
              <a:rPr lang="en-US" altLang="zh-TW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無印表機可關閉</a:t>
            </a:r>
            <a:r>
              <a:rPr lang="en-US" altLang="zh-TW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00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86" y="522515"/>
            <a:ext cx="9436078" cy="56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344" y="1912980"/>
            <a:ext cx="76485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7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271" y="1326861"/>
            <a:ext cx="6721959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893" y="2486284"/>
            <a:ext cx="34290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0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系統設定檔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850" y="2172494"/>
            <a:ext cx="544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06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工作排程器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665" y="1825625"/>
            <a:ext cx="60426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15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防火牆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337" y="1825625"/>
            <a:ext cx="57633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2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790" y="1825625"/>
            <a:ext cx="92824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32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109" y="2076205"/>
            <a:ext cx="4714875" cy="3733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5941" y="2076205"/>
            <a:ext cx="47529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83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2194"/>
            <a:ext cx="4695825" cy="3648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36" y="2202194"/>
            <a:ext cx="47244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82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94" y="2178382"/>
            <a:ext cx="4743450" cy="36957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258" y="2206957"/>
            <a:ext cx="47244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90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300" y="2130930"/>
            <a:ext cx="4714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9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50750" y="1930215"/>
            <a:ext cx="5355890" cy="3506308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/>
              <a:t>windows server 2022</a:t>
            </a:r>
          </a:p>
          <a:p>
            <a:r>
              <a:rPr lang="en-US" altLang="zh-TW" dirty="0"/>
              <a:t>Windows Server 2022</a:t>
            </a:r>
            <a:r>
              <a:rPr lang="zh-TW" altLang="en-US" dirty="0"/>
              <a:t>基本</a:t>
            </a:r>
            <a:r>
              <a:rPr lang="zh-TW" altLang="en-US" dirty="0" smtClean="0"/>
              <a:t>環境</a:t>
            </a:r>
            <a:endParaRPr lang="en-US" altLang="zh-TW" dirty="0" smtClean="0"/>
          </a:p>
          <a:p>
            <a:pPr lvl="1"/>
            <a:r>
              <a:rPr lang="en-US" altLang="zh-TW" dirty="0" err="1"/>
              <a:t>Winodws</a:t>
            </a:r>
            <a:r>
              <a:rPr lang="en-US" altLang="zh-TW" dirty="0"/>
              <a:t> server</a:t>
            </a:r>
            <a:r>
              <a:rPr lang="zh-TW" altLang="en-US" dirty="0"/>
              <a:t>相關 管理工具</a:t>
            </a:r>
          </a:p>
          <a:p>
            <a:pPr lvl="1"/>
            <a:r>
              <a:rPr lang="en-US" altLang="zh-TW" dirty="0"/>
              <a:t>server manager</a:t>
            </a:r>
            <a:r>
              <a:rPr lang="zh-TW" altLang="en-US" dirty="0"/>
              <a:t>使用</a:t>
            </a:r>
            <a:r>
              <a:rPr lang="zh-TW" altLang="en-US" dirty="0" smtClean="0"/>
              <a:t>技術</a:t>
            </a:r>
            <a:endParaRPr lang="en-US" altLang="zh-TW" dirty="0" smtClean="0"/>
          </a:p>
          <a:p>
            <a:r>
              <a:rPr lang="zh-TW" altLang="en-US" dirty="0"/>
              <a:t>使用者</a:t>
            </a:r>
            <a:r>
              <a:rPr lang="en-US" altLang="zh-TW" dirty="0"/>
              <a:t>(USERS)|</a:t>
            </a:r>
            <a:r>
              <a:rPr lang="zh-TW" altLang="en-US" dirty="0"/>
              <a:t>群組</a:t>
            </a:r>
            <a:r>
              <a:rPr lang="en-US" altLang="zh-TW" dirty="0"/>
              <a:t>(GROUP)</a:t>
            </a:r>
            <a:r>
              <a:rPr lang="zh-TW" altLang="en-US" dirty="0"/>
              <a:t>建置與管理 技術</a:t>
            </a:r>
          </a:p>
          <a:p>
            <a:r>
              <a:rPr lang="zh-TW" altLang="en-US" dirty="0"/>
              <a:t>檔案與資料夾設定與管理 技術  </a:t>
            </a:r>
          </a:p>
          <a:p>
            <a:r>
              <a:rPr lang="zh-TW" altLang="en-US" dirty="0"/>
              <a:t>群組原則</a:t>
            </a:r>
            <a:r>
              <a:rPr lang="en-US" altLang="zh-TW" dirty="0"/>
              <a:t>(Group policy)</a:t>
            </a:r>
            <a:r>
              <a:rPr lang="zh-TW" altLang="en-US" dirty="0"/>
              <a:t>與安全設定 技術</a:t>
            </a:r>
          </a:p>
          <a:p>
            <a:r>
              <a:rPr lang="en-US" altLang="zh-TW" dirty="0" smtClean="0"/>
              <a:t>IIS </a:t>
            </a:r>
            <a:r>
              <a:rPr lang="zh-TW" altLang="en-US" dirty="0"/>
              <a:t>伺服器建置</a:t>
            </a:r>
          </a:p>
          <a:p>
            <a:pPr lvl="1"/>
            <a:r>
              <a:rPr lang="zh-TW" altLang="en-US" dirty="0"/>
              <a:t>建置過程</a:t>
            </a:r>
          </a:p>
          <a:p>
            <a:pPr lvl="1"/>
            <a:r>
              <a:rPr lang="en-US" altLang="zh-TW" dirty="0" err="1"/>
              <a:t>inetpub</a:t>
            </a:r>
            <a:r>
              <a:rPr lang="zh-TW" altLang="en-US" dirty="0"/>
              <a:t>目錄架構</a:t>
            </a:r>
          </a:p>
          <a:p>
            <a:pPr lvl="1"/>
            <a:r>
              <a:rPr lang="zh-TW" altLang="en-US" dirty="0"/>
              <a:t>第一支</a:t>
            </a:r>
            <a:r>
              <a:rPr lang="en-US" altLang="zh-TW" dirty="0"/>
              <a:t>HTML</a:t>
            </a:r>
            <a:r>
              <a:rPr lang="zh-TW" altLang="en-US" dirty="0"/>
              <a:t>程式測試</a:t>
            </a:r>
          </a:p>
          <a:p>
            <a:r>
              <a:rPr lang="en-US" altLang="zh-TW" dirty="0" smtClean="0"/>
              <a:t>FTP</a:t>
            </a:r>
            <a:r>
              <a:rPr lang="zh-TW" altLang="en-US" dirty="0" smtClean="0"/>
              <a:t>伺服器建置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462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使用者</a:t>
            </a: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與</a:t>
            </a: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群組</a:t>
            </a: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帳戶管理 </a:t>
            </a:r>
            <a:r>
              <a:rPr kumimoji="0" lang="zh-TW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 </a:t>
            </a:r>
            <a:endParaRPr kumimoji="0" lang="en-US" altLang="zh-TW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795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實戰主題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</a:t>
            </a:r>
            <a:r>
              <a:rPr lang="en-US" altLang="zh-TW" dirty="0"/>
              <a:t>(USERS)|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)&gt;&gt;</a:t>
            </a:r>
          </a:p>
          <a:p>
            <a:r>
              <a:rPr lang="zh-TW" altLang="en-US" dirty="0" smtClean="0"/>
              <a:t>建置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個使用者</a:t>
            </a:r>
            <a:r>
              <a:rPr lang="en-US" altLang="zh-TW" dirty="0" smtClean="0"/>
              <a:t>A </a:t>
            </a:r>
          </a:p>
          <a:p>
            <a:r>
              <a:rPr lang="zh-TW" altLang="en-US" dirty="0" smtClean="0"/>
              <a:t>修改</a:t>
            </a:r>
            <a:r>
              <a:rPr lang="zh-TW" altLang="en-US" dirty="0"/>
              <a:t>使用者</a:t>
            </a:r>
            <a:r>
              <a:rPr lang="en-US" altLang="zh-TW" dirty="0"/>
              <a:t>A </a:t>
            </a:r>
            <a:r>
              <a:rPr lang="zh-TW" altLang="en-US" dirty="0" smtClean="0"/>
              <a:t>的權限</a:t>
            </a:r>
            <a:endParaRPr lang="en-US" altLang="zh-TW" dirty="0"/>
          </a:p>
          <a:p>
            <a:r>
              <a:rPr lang="zh-TW" altLang="en-US" dirty="0" smtClean="0"/>
              <a:t>建置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6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980097"/>
          </a:xfrm>
        </p:spPr>
        <p:txBody>
          <a:bodyPr/>
          <a:lstStyle/>
          <a:p>
            <a:r>
              <a:rPr lang="zh-TW" altLang="en-US" dirty="0" smtClean="0"/>
              <a:t>內建的使用者帳戶與群組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52651" y="2013329"/>
            <a:ext cx="3297115" cy="27392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內建使用者帳戶</a:t>
            </a:r>
          </a:p>
          <a:p>
            <a:endParaRPr lang="en-US" altLang="zh-TW" dirty="0"/>
          </a:p>
          <a:p>
            <a:r>
              <a:rPr lang="en-US" altLang="zh-TW" dirty="0"/>
              <a:t>Administrator</a:t>
            </a:r>
          </a:p>
          <a:p>
            <a:r>
              <a:rPr lang="zh-TW" altLang="en-US" dirty="0"/>
              <a:t>無法刪除。</a:t>
            </a:r>
            <a:endParaRPr lang="en-US" altLang="zh-TW" dirty="0"/>
          </a:p>
          <a:p>
            <a:r>
              <a:rPr lang="zh-TW" altLang="en-US" dirty="0"/>
              <a:t>建議將其改名</a:t>
            </a:r>
          </a:p>
          <a:p>
            <a:endParaRPr lang="en-US" altLang="zh-TW" dirty="0"/>
          </a:p>
          <a:p>
            <a:r>
              <a:rPr lang="en-US" altLang="zh-TW" dirty="0"/>
              <a:t>Guest</a:t>
            </a:r>
          </a:p>
          <a:p>
            <a:r>
              <a:rPr lang="zh-TW" altLang="en-US" dirty="0"/>
              <a:t>可更改名稱，但無法刪除。</a:t>
            </a:r>
            <a:endParaRPr lang="en-US" altLang="zh-TW" dirty="0"/>
          </a:p>
          <a:p>
            <a:r>
              <a:rPr lang="zh-TW" altLang="en-US" dirty="0"/>
              <a:t>預設為停用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46F90-6D08-4CF5-8DFF-536D220C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970" y="1239715"/>
            <a:ext cx="3912577" cy="30158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  <a:defRPr/>
            </a:pPr>
            <a:endParaRPr lang="en-US" altLang="zh-TW" sz="1300" dirty="0"/>
          </a:p>
          <a:p>
            <a:pPr marL="0" indent="0">
              <a:buNone/>
              <a:defRPr/>
            </a:pPr>
            <a:r>
              <a:rPr lang="zh-TW" alt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內建的本機群組帳戶</a:t>
            </a:r>
            <a:endParaRPr lang="en-US" altLang="zh-TW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  <a:defRPr/>
            </a:pPr>
            <a:endParaRPr lang="en-US" altLang="zh-TW" sz="1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sz="2400" dirty="0"/>
              <a:t>Administrators</a:t>
            </a:r>
          </a:p>
          <a:p>
            <a:pPr>
              <a:defRPr/>
            </a:pPr>
            <a:r>
              <a:rPr lang="en-US" sz="2400" dirty="0"/>
              <a:t>Backup Operators</a:t>
            </a:r>
          </a:p>
          <a:p>
            <a:pPr>
              <a:defRPr/>
            </a:pPr>
            <a:r>
              <a:rPr lang="en-US" sz="2400" dirty="0"/>
              <a:t>Guests</a:t>
            </a:r>
          </a:p>
          <a:p>
            <a:pPr>
              <a:defRPr/>
            </a:pPr>
            <a:r>
              <a:rPr lang="en-US" sz="2400" dirty="0"/>
              <a:t>Network Configuration Operators</a:t>
            </a:r>
          </a:p>
          <a:p>
            <a:pPr>
              <a:defRPr/>
            </a:pPr>
            <a:r>
              <a:rPr lang="en-US" sz="2400" dirty="0"/>
              <a:t>Remote Desktop Users</a:t>
            </a:r>
          </a:p>
          <a:p>
            <a:pPr>
              <a:defRPr/>
            </a:pPr>
            <a:r>
              <a:rPr lang="en-US" sz="2400" dirty="0"/>
              <a:t>Users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TW" dirty="0"/>
              <a:t>     </a:t>
            </a:r>
            <a:r>
              <a:rPr lang="en-US" altLang="zh-TW" dirty="0" smtClean="0"/>
              <a:t>……………………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90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787" y="1891506"/>
            <a:ext cx="64484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89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632" y="1825625"/>
            <a:ext cx="50367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38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新增使用者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17" y="2360814"/>
            <a:ext cx="5532474" cy="31475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74" y="1795997"/>
            <a:ext cx="5363851" cy="432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92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新增</a:t>
            </a:r>
            <a:r>
              <a:rPr lang="zh-TW" altLang="en-US" dirty="0" smtClean="0"/>
              <a:t>使用者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中文版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005" y="1825625"/>
            <a:ext cx="54679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22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打名字跟建置密碼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161" y="1905967"/>
            <a:ext cx="3857625" cy="4057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711" y="2148147"/>
            <a:ext cx="4495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6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651" y="2094216"/>
            <a:ext cx="2505075" cy="3581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9134" y="2651760"/>
            <a:ext cx="1903615" cy="37407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854209" y="2656501"/>
            <a:ext cx="68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登出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87" y="3884916"/>
            <a:ext cx="2295525" cy="2114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314" y="786730"/>
            <a:ext cx="4143375" cy="292417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785089" y="3710905"/>
            <a:ext cx="190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要設新的密碼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450" y="2094216"/>
            <a:ext cx="2495550" cy="3524250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>
            <a:off x="3017520" y="3350029"/>
            <a:ext cx="526646" cy="38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194811" y="2389059"/>
            <a:ext cx="914742" cy="134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8887865" y="3859978"/>
            <a:ext cx="526646" cy="38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254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群組原則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(Group policy</a:t>
            </a:r>
            <a:r>
              <a:rPr kumimoji="0" lang="en-US" altLang="zh-TW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與</a:t>
            </a: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ckwell" panose="02060603020205020403"/>
                <a:ea typeface="標楷體" panose="03000509000000000000" pitchFamily="65" charset="-120"/>
                <a:cs typeface="+mn-cs"/>
              </a:rPr>
              <a:t>安全設定 </a:t>
            </a:r>
          </a:p>
        </p:txBody>
      </p:sp>
    </p:spTree>
    <p:extLst>
      <p:ext uri="{BB962C8B-B14F-4D97-AF65-F5344CB8AC3E}">
        <p14:creationId xmlns:p14="http://schemas.microsoft.com/office/powerpoint/2010/main" val="60646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W</a:t>
            </a:r>
            <a:r>
              <a:rPr lang="en-US" altLang="zh-TW" sz="6000" dirty="0" smtClean="0"/>
              <a:t>indows </a:t>
            </a:r>
            <a:r>
              <a:rPr lang="en-US" altLang="zh-TW" sz="6000" dirty="0"/>
              <a:t>server 2022</a:t>
            </a:r>
          </a:p>
        </p:txBody>
      </p:sp>
    </p:spTree>
    <p:extLst>
      <p:ext uri="{BB962C8B-B14F-4D97-AF65-F5344CB8AC3E}">
        <p14:creationId xmlns:p14="http://schemas.microsoft.com/office/powerpoint/2010/main" val="3978310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09750" y="325090"/>
            <a:ext cx="8229600" cy="73895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dirty="0" smtClean="0"/>
              <a:t>群組原則</a:t>
            </a:r>
            <a:r>
              <a:rPr lang="en-US" altLang="zh-TW" dirty="0" smtClean="0"/>
              <a:t>(Group Policy)</a:t>
            </a:r>
            <a:endParaRPr lang="zh-TW" alt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81200" y="1421179"/>
            <a:ext cx="7886700" cy="530029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400" dirty="0"/>
              <a:t>用途 </a:t>
            </a:r>
            <a:r>
              <a:rPr lang="en-US" altLang="zh-TW" sz="2400" dirty="0"/>
              <a:t>:</a:t>
            </a:r>
            <a:r>
              <a:rPr lang="zh-TW" altLang="en-US" sz="2400" dirty="0"/>
              <a:t> 可透過群組原則來控管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使用者的工作環境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設定內容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/>
            </a:pPr>
            <a:r>
              <a:rPr lang="zh-TW" altLang="en-US" dirty="0" smtClean="0"/>
              <a:t>電腦設定</a:t>
            </a:r>
            <a:endParaRPr lang="en-US" altLang="zh-TW" dirty="0" smtClean="0"/>
          </a:p>
          <a:p>
            <a:pPr lvl="1">
              <a:defRPr/>
            </a:pPr>
            <a:r>
              <a:rPr lang="zh-TW" altLang="en-US" dirty="0" smtClean="0"/>
              <a:t>使用者設定</a:t>
            </a:r>
            <a:endParaRPr lang="en-US" altLang="zh-TW" dirty="0" smtClean="0"/>
          </a:p>
          <a:p>
            <a:pPr>
              <a:defRPr/>
            </a:pPr>
            <a:r>
              <a:rPr lang="zh-TW" altLang="en-US" sz="2400" dirty="0"/>
              <a:t>兩個類型的群組原則</a:t>
            </a:r>
            <a:endParaRPr lang="en-US" altLang="zh-TW" sz="2400" dirty="0"/>
          </a:p>
          <a:p>
            <a:pPr lvl="1">
              <a:defRPr/>
            </a:pP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本機電腦原則 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適用於工作站模式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本次測試使用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/>
            </a:pP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網域群組原則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(GPO)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適用於網域模式</a:t>
            </a:r>
            <a:endParaRPr lang="en-US" altLang="zh-TW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buNone/>
              <a:defRPr/>
            </a:pP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可針對站台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(site)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、網域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(domain)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或組織單位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(OU)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來設定</a:t>
            </a:r>
            <a:endParaRPr lang="en-US" altLang="zh-TW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2400" dirty="0"/>
              <a:t>處理要項 </a:t>
            </a:r>
            <a:r>
              <a:rPr lang="en-US" altLang="zh-TW" sz="2400" dirty="0"/>
              <a:t>:</a:t>
            </a:r>
            <a:r>
              <a:rPr lang="zh-TW" altLang="en-US" sz="2400" dirty="0"/>
              <a:t> 本機電腦原則與網域群組原則有衝突的話，以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</a:t>
            </a:r>
            <a:r>
              <a:rPr lang="zh-TW" altLang="en-US" sz="2400" dirty="0"/>
              <a:t>的設定優先</a:t>
            </a:r>
            <a:endParaRPr lang="en-US" altLang="zh-TW" sz="2400" dirty="0"/>
          </a:p>
          <a:p>
            <a:pPr lvl="1">
              <a:defRPr/>
            </a:pPr>
            <a:endParaRPr lang="en-US" altLang="zh-TW" dirty="0" smtClean="0"/>
          </a:p>
          <a:p>
            <a:pPr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D76D9-8DC2-4684-B6FB-F73A02764655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387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30446" y="327880"/>
            <a:ext cx="7886700" cy="718405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使用群組原則</a:t>
            </a:r>
            <a:r>
              <a:rPr lang="en-US" altLang="zh-TW" sz="3200" dirty="0"/>
              <a:t>(Group Policy)</a:t>
            </a:r>
            <a:r>
              <a:rPr lang="zh-TW" altLang="en-US" sz="3200" dirty="0"/>
              <a:t> </a:t>
            </a:r>
            <a:r>
              <a:rPr lang="en-US" altLang="zh-TW" sz="3200" dirty="0"/>
              <a:t>=&gt;</a:t>
            </a:r>
            <a:r>
              <a:rPr lang="zh-TW" altLang="en-US" sz="3200" dirty="0"/>
              <a:t> </a:t>
            </a:r>
            <a:r>
              <a:rPr lang="en-US" altLang="zh-TW" sz="3200" dirty="0"/>
              <a:t>gpedit.exe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46" y="1585181"/>
            <a:ext cx="5622826" cy="50090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859" y="1585181"/>
            <a:ext cx="5729092" cy="4950617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57248" y="2627342"/>
            <a:ext cx="1054951" cy="143314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開啟</a:t>
            </a:r>
          </a:p>
        </p:txBody>
      </p:sp>
      <p:sp>
        <p:nvSpPr>
          <p:cNvPr id="7" name="矩形 6"/>
          <p:cNvSpPr/>
          <p:nvPr/>
        </p:nvSpPr>
        <p:spPr>
          <a:xfrm>
            <a:off x="3889131" y="104628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設定內容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zh-TW" altLang="en-US" dirty="0"/>
              <a:t>電腦設定     使用者設定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6175131" y="22580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電腦設定</a:t>
            </a:r>
          </a:p>
        </p:txBody>
      </p:sp>
      <p:sp>
        <p:nvSpPr>
          <p:cNvPr id="9" name="矩形 8"/>
          <p:cNvSpPr/>
          <p:nvPr/>
        </p:nvSpPr>
        <p:spPr>
          <a:xfrm>
            <a:off x="6376156" y="471264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使用者設定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34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74589"/>
          </a:xfrm>
        </p:spPr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</a:t>
            </a:r>
            <a:r>
              <a:rPr lang="en-US" altLang="zh-TW" dirty="0" smtClean="0"/>
              <a:t>edit.exe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406" y="1477107"/>
            <a:ext cx="7838945" cy="487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4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6007" y="268412"/>
            <a:ext cx="11696008" cy="707536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本機安全性原則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Security Policy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17480" y="891146"/>
            <a:ext cx="7886700" cy="12253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2400" dirty="0"/>
              <a:t>多種啟動方式</a:t>
            </a:r>
            <a:endParaRPr lang="en-US" altLang="zh-TW" sz="2400" dirty="0"/>
          </a:p>
          <a:p>
            <a:r>
              <a:rPr lang="en-US" altLang="zh-TW" sz="2400" dirty="0" err="1"/>
              <a:t>gpedit.msc</a:t>
            </a:r>
            <a:r>
              <a:rPr lang="en-US" altLang="zh-TW" sz="2400" dirty="0"/>
              <a:t> =&gt;</a:t>
            </a:r>
            <a:r>
              <a:rPr lang="zh-TW" altLang="en-US" sz="2400" dirty="0"/>
              <a:t>本機電腦 原則</a:t>
            </a:r>
            <a:r>
              <a:rPr lang="en-US" altLang="zh-TW" sz="2400" dirty="0"/>
              <a:t>=&gt;</a:t>
            </a:r>
            <a:r>
              <a:rPr lang="zh-TW" altLang="en-US" sz="2400" dirty="0"/>
              <a:t>安全性設定</a:t>
            </a:r>
          </a:p>
          <a:p>
            <a:r>
              <a:rPr lang="zh-TW" altLang="en-US" sz="2400" dirty="0"/>
              <a:t>系統管理工具</a:t>
            </a:r>
            <a:r>
              <a:rPr lang="en-US" altLang="zh-TW" sz="2400" dirty="0"/>
              <a:t>=&gt;</a:t>
            </a:r>
            <a:r>
              <a:rPr lang="zh-TW" altLang="en-US" sz="2400" dirty="0"/>
              <a:t>本機安全性原則 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480" y="2195583"/>
            <a:ext cx="8224017" cy="446898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8364415" y="3763108"/>
            <a:ext cx="914400" cy="167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003" y="3336088"/>
            <a:ext cx="4431470" cy="26922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向左箭號 6"/>
          <p:cNvSpPr/>
          <p:nvPr/>
        </p:nvSpPr>
        <p:spPr>
          <a:xfrm>
            <a:off x="7301734" y="3587262"/>
            <a:ext cx="904420" cy="64183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60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建立</a:t>
            </a:r>
            <a:r>
              <a:rPr lang="zh-TW" altLang="en-US" dirty="0" smtClean="0"/>
              <a:t>群組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819" y="2616706"/>
            <a:ext cx="2781300" cy="2686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383" y="2219411"/>
            <a:ext cx="4667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98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建立群</a:t>
            </a:r>
            <a:r>
              <a:rPr lang="zh-TW" altLang="en-US" dirty="0" smtClean="0"/>
              <a:t>組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中文版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7136" y="1825625"/>
            <a:ext cx="40377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6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098" y="1946231"/>
            <a:ext cx="5057775" cy="41433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59" y="2243051"/>
            <a:ext cx="50863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1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916" y="1784061"/>
            <a:ext cx="3922742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23" y="2597655"/>
            <a:ext cx="48672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1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加入群組使用者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232" y="2228344"/>
            <a:ext cx="3686175" cy="3629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377" y="1826908"/>
            <a:ext cx="4311541" cy="44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02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Windows server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導師</a:t>
            </a:r>
            <a:r>
              <a:rPr lang="en-US" altLang="zh-TW" dirty="0" smtClean="0"/>
              <a:t>:</a:t>
            </a:r>
            <a:r>
              <a:rPr lang="zh-TW" altLang="en-US" dirty="0" smtClean="0"/>
              <a:t>龍大大</a:t>
            </a:r>
            <a:endParaRPr lang="en-US" altLang="zh-TW" dirty="0" smtClean="0"/>
          </a:p>
          <a:p>
            <a:r>
              <a:rPr lang="zh-TW" altLang="en-US" dirty="0" smtClean="0"/>
              <a:t>姓名</a:t>
            </a:r>
            <a:r>
              <a:rPr lang="en-US" altLang="zh-TW" dirty="0" smtClean="0"/>
              <a:t>:</a:t>
            </a:r>
            <a:r>
              <a:rPr lang="zh-TW" altLang="en-US" dirty="0" smtClean="0"/>
              <a:t>董宸</a:t>
            </a:r>
            <a:r>
              <a:rPr lang="zh-TW" altLang="en-US" dirty="0"/>
              <a:t>維</a:t>
            </a:r>
            <a:endParaRPr lang="en-US" altLang="zh-TW" dirty="0" smtClean="0"/>
          </a:p>
          <a:p>
            <a:r>
              <a:rPr lang="zh-TW" altLang="en-US" dirty="0" smtClean="0"/>
              <a:t>學號</a:t>
            </a:r>
            <a:r>
              <a:rPr lang="en-US" altLang="zh-TW" dirty="0" smtClean="0"/>
              <a:t>:A100E111</a:t>
            </a:r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522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Sysinternals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Coreinfo</a:t>
            </a:r>
            <a:r>
              <a:rPr lang="zh-TW" altLang="en-US" dirty="0" smtClean="0"/>
              <a:t>檢視</a:t>
            </a:r>
            <a:r>
              <a:rPr lang="en-US" altLang="zh-TW" dirty="0" smtClean="0"/>
              <a:t>CPU</a:t>
            </a:r>
            <a:r>
              <a:rPr lang="zh-TW" altLang="en-US" dirty="0" smtClean="0"/>
              <a:t>及</a:t>
            </a:r>
            <a:r>
              <a:rPr lang="en-US" altLang="zh-TW" dirty="0" smtClean="0"/>
              <a:t>RAM</a:t>
            </a:r>
            <a:r>
              <a:rPr lang="zh-TW" altLang="en-US" dirty="0" smtClean="0"/>
              <a:t>的資訊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450" y="1843881"/>
            <a:ext cx="57531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44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/>
              <a:t>Winodws</a:t>
            </a:r>
            <a:r>
              <a:rPr lang="en-US" altLang="zh-TW" sz="3200" dirty="0"/>
              <a:t> server</a:t>
            </a:r>
            <a:r>
              <a:rPr lang="zh-TW" altLang="en-US" sz="3200" dirty="0"/>
              <a:t>相關</a:t>
            </a:r>
            <a:r>
              <a:rPr lang="en-US" altLang="zh-TW" sz="3200" dirty="0"/>
              <a:t> </a:t>
            </a:r>
            <a:r>
              <a:rPr lang="zh-TW" altLang="en-US" sz="3200" dirty="0"/>
              <a:t>管理工具</a:t>
            </a:r>
          </a:p>
        </p:txBody>
      </p:sp>
    </p:spTree>
    <p:extLst>
      <p:ext uri="{BB962C8B-B14F-4D97-AF65-F5344CB8AC3E}">
        <p14:creationId xmlns:p14="http://schemas.microsoft.com/office/powerpoint/2010/main" val="585566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3782" y="365127"/>
            <a:ext cx="7631456" cy="909759"/>
          </a:xfrm>
        </p:spPr>
        <p:txBody>
          <a:bodyPr>
            <a:norm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管理畫面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339"/>
          <a:stretch/>
        </p:blipFill>
        <p:spPr>
          <a:xfrm>
            <a:off x="2137628" y="1368425"/>
            <a:ext cx="7690012" cy="41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77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3711" y="444258"/>
            <a:ext cx="8409843" cy="918551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Manager/</a:t>
            </a:r>
            <a:r>
              <a:rPr lang="en-US" altLang="zh-TW" dirty="0" smtClean="0"/>
              <a:t>Tools  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有許多管理工具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102" y="1362809"/>
            <a:ext cx="8135223" cy="49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03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 Manager </a:t>
            </a:r>
            <a:r>
              <a:rPr lang="zh-TW" altLang="en-US" dirty="0"/>
              <a:t>眾</a:t>
            </a:r>
            <a:r>
              <a:rPr lang="zh-TW" altLang="en-US" dirty="0" smtClean="0"/>
              <a:t>多</a:t>
            </a:r>
            <a:r>
              <a:rPr lang="en-US" altLang="zh-TW" dirty="0" smtClean="0"/>
              <a:t>Tools</a:t>
            </a:r>
            <a:r>
              <a:rPr lang="zh-TW" altLang="en-US" dirty="0" smtClean="0"/>
              <a:t>說明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component </a:t>
            </a:r>
            <a:r>
              <a:rPr lang="en-US" altLang="zh-TW" dirty="0" smtClean="0"/>
              <a:t>service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management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016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4030" y="365127"/>
            <a:ext cx="9603972" cy="698743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=&gt;computer management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37" b="9892"/>
          <a:stretch/>
        </p:blipFill>
        <p:spPr>
          <a:xfrm>
            <a:off x="1906467" y="1651378"/>
            <a:ext cx="8164915" cy="39851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32032" y="1723292"/>
            <a:ext cx="4651131" cy="3913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68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43807" y="453049"/>
            <a:ext cx="8616462" cy="865797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management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Task Scheduler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664" y="1521068"/>
            <a:ext cx="7978273" cy="48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1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8978" y="365127"/>
            <a:ext cx="8651631" cy="769082"/>
          </a:xfrm>
        </p:spPr>
        <p:txBody>
          <a:bodyPr>
            <a:norm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management/event viewer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346" y="1134210"/>
            <a:ext cx="7599239" cy="5542035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2113086" y="2470638"/>
            <a:ext cx="2101361" cy="313885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117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129" y="1306879"/>
            <a:ext cx="8178952" cy="497082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770186" y="365127"/>
            <a:ext cx="8897815" cy="69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=&gt;Performance Monitor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419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18" b="18385"/>
          <a:stretch/>
        </p:blipFill>
        <p:spPr>
          <a:xfrm>
            <a:off x="2605719" y="931985"/>
            <a:ext cx="6840151" cy="4649949"/>
          </a:xfrm>
          <a:prstGeom prst="rect">
            <a:avLst/>
          </a:prstGeom>
        </p:spPr>
      </p:pic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xfrm>
            <a:off x="2152650" y="365127"/>
            <a:ext cx="7886700" cy="56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 component service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6844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655" y="1617807"/>
            <a:ext cx="4983302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13" y="1790355"/>
            <a:ext cx="4267038" cy="417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53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688" y="1285298"/>
            <a:ext cx="39126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15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11" y="1875502"/>
            <a:ext cx="5041184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440" y="1875502"/>
            <a:ext cx="4465810" cy="41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37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4832" y="1809000"/>
            <a:ext cx="4729231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5" y="1809000"/>
            <a:ext cx="4950330" cy="44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49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6231" y="1833938"/>
            <a:ext cx="4455071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61" y="2027873"/>
            <a:ext cx="4439261" cy="41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75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981" y="1752600"/>
            <a:ext cx="5570257" cy="40761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55" y="2020431"/>
            <a:ext cx="5368043" cy="354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21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449" y="1775749"/>
            <a:ext cx="6095102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89" y="1891717"/>
            <a:ext cx="5017164" cy="440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73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292" y="1692621"/>
            <a:ext cx="5745899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95" y="1960954"/>
            <a:ext cx="5347807" cy="38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65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30" y="2119745"/>
            <a:ext cx="5114121" cy="37080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2515039"/>
            <a:ext cx="5109556" cy="33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95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27" y="2419003"/>
            <a:ext cx="5310254" cy="37080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04" y="2499446"/>
            <a:ext cx="5384256" cy="35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92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014" y="1892127"/>
            <a:ext cx="6187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23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17" y="2402377"/>
            <a:ext cx="5223139" cy="37080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84" y="2402377"/>
            <a:ext cx="5267495" cy="342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2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392" y="1825625"/>
            <a:ext cx="61892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125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51" y="2394065"/>
            <a:ext cx="5231878" cy="36914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500" y="2291671"/>
            <a:ext cx="6074871" cy="38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932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15" y="2169487"/>
            <a:ext cx="5388612" cy="384392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42" y="2327564"/>
            <a:ext cx="5438647" cy="35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37" y="2318428"/>
            <a:ext cx="5910866" cy="403228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76" y="2809702"/>
            <a:ext cx="5032058" cy="304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714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56" y="2213329"/>
            <a:ext cx="5545179" cy="388050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769" y="2459962"/>
            <a:ext cx="5462069" cy="35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73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44" y="2393350"/>
            <a:ext cx="5341389" cy="384180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84" y="2505695"/>
            <a:ext cx="5561648" cy="36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802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69" y="2728617"/>
            <a:ext cx="4991693" cy="352316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79" y="2453650"/>
            <a:ext cx="5826962" cy="44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575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37" y="2601884"/>
            <a:ext cx="4561153" cy="33090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31" y="2646911"/>
            <a:ext cx="4548965" cy="321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144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57" y="2168149"/>
            <a:ext cx="4663847" cy="345038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730" y="1899114"/>
            <a:ext cx="5447174" cy="39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462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912" y="1695796"/>
            <a:ext cx="4984607" cy="355014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038" y="1485856"/>
            <a:ext cx="5075595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805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933" y="1446413"/>
            <a:ext cx="5548216" cy="3559233"/>
          </a:xfrm>
          <a:prstGeom prst="rect">
            <a:avLst/>
          </a:prstGeom>
        </p:spPr>
      </p:pic>
      <p:pic>
        <p:nvPicPr>
          <p:cNvPr id="5" name="內容版面配置區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97" y="1454726"/>
            <a:ext cx="4519759" cy="39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8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450" y="1825625"/>
            <a:ext cx="62171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66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3" y="1727162"/>
            <a:ext cx="5429526" cy="3717578"/>
          </a:xfrm>
          <a:prstGeom prst="rect">
            <a:avLst/>
          </a:prstGeom>
        </p:spPr>
      </p:pic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8305" y="1518055"/>
            <a:ext cx="52639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260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995" y="1601181"/>
            <a:ext cx="4769979" cy="4351338"/>
          </a:xfrm>
          <a:prstGeom prst="rect">
            <a:avLst/>
          </a:prstGeom>
        </p:spPr>
      </p:pic>
      <p:pic>
        <p:nvPicPr>
          <p:cNvPr id="4" name="內容版面配置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957" y="1976543"/>
            <a:ext cx="4576419" cy="34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916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017" y="1920240"/>
            <a:ext cx="5279365" cy="37163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35" y="1637607"/>
            <a:ext cx="4218806" cy="38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50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285" y="1596042"/>
            <a:ext cx="5458261" cy="393252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477" y="1706965"/>
            <a:ext cx="3837984" cy="371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37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5" y="1409798"/>
            <a:ext cx="4954386" cy="386938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11" y="1543504"/>
            <a:ext cx="3942483" cy="39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575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51" y="1674938"/>
            <a:ext cx="5203217" cy="416120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34" y="1674938"/>
            <a:ext cx="5683929" cy="38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902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48" y="1487979"/>
            <a:ext cx="4748064" cy="39075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82" y="2036618"/>
            <a:ext cx="4396925" cy="35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865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34" y="1928552"/>
            <a:ext cx="4805712" cy="404059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537" y="1205345"/>
            <a:ext cx="6129701" cy="46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039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395" y="1978428"/>
            <a:ext cx="4683901" cy="411540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917" y="806334"/>
            <a:ext cx="4987325" cy="51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21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912" y="1775748"/>
            <a:ext cx="4568904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47" y="681643"/>
            <a:ext cx="5376361" cy="56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2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869" y="1825625"/>
            <a:ext cx="60202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70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539" y="1526367"/>
            <a:ext cx="4392892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61" y="673331"/>
            <a:ext cx="6319034" cy="540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376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978" y="1903612"/>
            <a:ext cx="5400956" cy="393252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623" y="1903613"/>
            <a:ext cx="5662839" cy="39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694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72" y="1961804"/>
            <a:ext cx="5122940" cy="38826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64" y="1969252"/>
            <a:ext cx="5619395" cy="38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612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378" y="1911926"/>
            <a:ext cx="4889708" cy="379952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5" y="1828799"/>
            <a:ext cx="5782615" cy="411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223" y="1579419"/>
            <a:ext cx="4590910" cy="369977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9" y="1704109"/>
            <a:ext cx="5427249" cy="39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1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57" y="2082684"/>
            <a:ext cx="4654144" cy="34254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29" y="2059651"/>
            <a:ext cx="5029647" cy="34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804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941" y="2019992"/>
            <a:ext cx="5100976" cy="36582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66" y="1562793"/>
            <a:ext cx="5073924" cy="43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40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11" y="1905045"/>
            <a:ext cx="5280403" cy="38826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343" y="1673718"/>
            <a:ext cx="5524157" cy="43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96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382" y="1695796"/>
            <a:ext cx="4472317" cy="34420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83" y="1438102"/>
            <a:ext cx="4922686" cy="41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040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200" y="2046282"/>
            <a:ext cx="4293011" cy="34490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225" y="1446414"/>
            <a:ext cx="5175662" cy="447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5677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1_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2_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5.xml><?xml version="1.0" encoding="utf-8"?>
<a:theme xmlns:a="http://schemas.openxmlformats.org/drawingml/2006/main" name="3_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6.xml><?xml version="1.0" encoding="utf-8"?>
<a:theme xmlns:a="http://schemas.openxmlformats.org/drawingml/2006/main" name="4_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7.xml><?xml version="1.0" encoding="utf-8"?>
<a:theme xmlns:a="http://schemas.openxmlformats.org/drawingml/2006/main" name="5_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633</Words>
  <Application>Microsoft Office PowerPoint</Application>
  <PresentationFormat>寬螢幕</PresentationFormat>
  <Paragraphs>142</Paragraphs>
  <Slides>133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133</vt:i4>
      </vt:variant>
    </vt:vector>
  </HeadingPairs>
  <TitlesOfParts>
    <vt:vector size="149" baseType="lpstr">
      <vt:lpstr>微軟正黑體</vt:lpstr>
      <vt:lpstr>新細明體</vt:lpstr>
      <vt:lpstr>標楷體</vt:lpstr>
      <vt:lpstr>Arial</vt:lpstr>
      <vt:lpstr>Calibri</vt:lpstr>
      <vt:lpstr>Calibri Light</vt:lpstr>
      <vt:lpstr>Rockwell</vt:lpstr>
      <vt:lpstr>Rockwell Condensed</vt:lpstr>
      <vt:lpstr>Wingdings</vt:lpstr>
      <vt:lpstr>Office 佈景主題</vt:lpstr>
      <vt:lpstr>木刻字型</vt:lpstr>
      <vt:lpstr>1_木刻字型</vt:lpstr>
      <vt:lpstr>2_木刻字型</vt:lpstr>
      <vt:lpstr>3_木刻字型</vt:lpstr>
      <vt:lpstr>4_木刻字型</vt:lpstr>
      <vt:lpstr>5_木刻字型</vt:lpstr>
      <vt:lpstr>作業系統期中考報告Windows作業系統測試報告</vt:lpstr>
      <vt:lpstr>PowerPoint 簡報</vt:lpstr>
      <vt:lpstr>Agenda</vt:lpstr>
      <vt:lpstr>PowerPoint 簡報</vt:lpstr>
      <vt:lpstr>使用Sysinternals的Coreinfo檢視CPU及RAM的資訊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系統最佳化</vt:lpstr>
      <vt:lpstr>清垃圾</vt:lpstr>
      <vt:lpstr>Local Security Policy設定安全性原則</vt:lpstr>
      <vt:lpstr>PowerPoint 簡報</vt:lpstr>
      <vt:lpstr>效能監視器</vt:lpstr>
      <vt:lpstr>services服務</vt:lpstr>
      <vt:lpstr>PowerPoint 簡報</vt:lpstr>
      <vt:lpstr>PowerPoint 簡報</vt:lpstr>
      <vt:lpstr>PowerPoint 簡報</vt:lpstr>
      <vt:lpstr>系統設定檔</vt:lpstr>
      <vt:lpstr>工作排程器</vt:lpstr>
      <vt:lpstr>防火牆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實戰主題</vt:lpstr>
      <vt:lpstr>內建的使用者帳戶與群組</vt:lpstr>
      <vt:lpstr>PowerPoint 簡報</vt:lpstr>
      <vt:lpstr>PowerPoint 簡報</vt:lpstr>
      <vt:lpstr>新增使用者</vt:lpstr>
      <vt:lpstr>新增使用者(中文版)</vt:lpstr>
      <vt:lpstr>打名字跟建置密碼</vt:lpstr>
      <vt:lpstr>PowerPoint 簡報</vt:lpstr>
      <vt:lpstr>PowerPoint 簡報</vt:lpstr>
      <vt:lpstr>群組原則(Group Policy)</vt:lpstr>
      <vt:lpstr>使用群組原則(Group Policy) =&gt; gpedit.exe</vt:lpstr>
      <vt:lpstr>使用gpedit.exe</vt:lpstr>
      <vt:lpstr>本機安全性原則  Local Security Policy</vt:lpstr>
      <vt:lpstr>建立群組</vt:lpstr>
      <vt:lpstr>建立群組(中文版)</vt:lpstr>
      <vt:lpstr>PowerPoint 簡報</vt:lpstr>
      <vt:lpstr>PowerPoint 簡報</vt:lpstr>
      <vt:lpstr>加入群組使用者</vt:lpstr>
      <vt:lpstr>Windows server</vt:lpstr>
      <vt:lpstr>PowerPoint 簡報</vt:lpstr>
      <vt:lpstr>Server Manager 管理畫面</vt:lpstr>
      <vt:lpstr>Server Manager/Tools  有許多管理工具</vt:lpstr>
      <vt:lpstr>Server Manager 眾多Tools說明 </vt:lpstr>
      <vt:lpstr>Server Manager =&gt;Tools =&gt;computer management </vt:lpstr>
      <vt:lpstr>computer management/ Task Scheduler</vt:lpstr>
      <vt:lpstr>computer management/event viewer</vt:lpstr>
      <vt:lpstr>PowerPoint 簡報</vt:lpstr>
      <vt:lpstr>Server Manager =&gt;Tools =&gt; component service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https://www.pcmag.com/news/microsoft-seriously-beefs-up-security-in-windows-server-2019</vt:lpstr>
      <vt:lpstr>Windows Security</vt:lpstr>
      <vt:lpstr>https://community.windows.com/en-us</vt:lpstr>
      <vt:lpstr>PowerPoint 簡報</vt:lpstr>
      <vt:lpstr>Virus &amp; threat protection</vt:lpstr>
      <vt:lpstr>Device security</vt:lpstr>
      <vt:lpstr>App &amp; browser control</vt:lpstr>
      <vt:lpstr>PowerPoint 簡報</vt:lpstr>
      <vt:lpstr>Device protection in Windows Security</vt:lpstr>
      <vt:lpstr>Turn Microsoft Defender Firewall on or off.</vt:lpstr>
      <vt:lpstr>Microsoft 安全掃描工具</vt:lpstr>
      <vt:lpstr>IIS架設</vt:lpstr>
      <vt:lpstr>PowerPoint 簡報</vt:lpstr>
      <vt:lpstr>使用server manager安裝IIS伺服器</vt:lpstr>
      <vt:lpstr>PowerPoint 簡報</vt:lpstr>
      <vt:lpstr>PowerPoint 簡報</vt:lpstr>
      <vt:lpstr>PowerPoint 簡報</vt:lpstr>
      <vt:lpstr>PowerPoint 簡報</vt:lpstr>
      <vt:lpstr>Http標準認證: Basic vs Digest</vt:lpstr>
      <vt:lpstr>PowerPoint 簡報</vt:lpstr>
      <vt:lpstr>看好就安裝</vt:lpstr>
      <vt:lpstr>安裝完成</vt:lpstr>
      <vt:lpstr>伺服器建好會有IIS</vt:lpstr>
      <vt:lpstr>伺服器網址</vt:lpstr>
      <vt:lpstr>PowerPoint 簡報</vt:lpstr>
      <vt:lpstr>所興建的東西在C:\inetpub</vt:lpstr>
      <vt:lpstr>很重要</vt:lpstr>
      <vt:lpstr>C:\inetpub\logs\LogFiles\W3SVC1 看有誰登入</vt:lpstr>
      <vt:lpstr>要使用Hyper Text Markup Language file</vt:lpstr>
      <vt:lpstr>興建程式區</vt:lpstr>
      <vt:lpstr>錯誤訊息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使用者</cp:lastModifiedBy>
  <cp:revision>11</cp:revision>
  <dcterms:created xsi:type="dcterms:W3CDTF">2023-04-11T12:32:55Z</dcterms:created>
  <dcterms:modified xsi:type="dcterms:W3CDTF">2023-04-18T10:38:26Z</dcterms:modified>
</cp:coreProperties>
</file>